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69" r:id="rId2"/>
    <p:sldId id="270" r:id="rId3"/>
    <p:sldId id="271" r:id="rId4"/>
    <p:sldId id="272" r:id="rId5"/>
    <p:sldId id="273" r:id="rId6"/>
    <p:sldId id="274" r:id="rId7"/>
    <p:sldId id="256" r:id="rId8"/>
    <p:sldId id="257" r:id="rId9"/>
    <p:sldId id="258" r:id="rId10"/>
    <p:sldId id="259" r:id="rId11"/>
    <p:sldId id="262" r:id="rId12"/>
    <p:sldId id="263" r:id="rId13"/>
    <p:sldId id="260" r:id="rId14"/>
    <p:sldId id="261" r:id="rId15"/>
    <p:sldId id="264" r:id="rId16"/>
    <p:sldId id="265" r:id="rId17"/>
    <p:sldId id="266" r:id="rId18"/>
    <p:sldId id="267" r:id="rId19"/>
  </p:sldIdLst>
  <p:sldSz cx="10058400" cy="7772400"/>
  <p:notesSz cx="19659600" cy="30632400"/>
  <p:defaultTextStyle>
    <a:defPPr>
      <a:defRPr lang="en-US"/>
    </a:defPPr>
    <a:lvl1pPr algn="l"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sz="1200" kern="1200">
        <a:solidFill>
          <a:schemeClr val="bg1"/>
        </a:solidFill>
        <a:latin typeface="Arial" charset="0"/>
        <a:ea typeface="+mn-ea"/>
        <a:cs typeface="+mn-cs"/>
      </a:defRPr>
    </a:lvl2pPr>
    <a:lvl3pPr marL="914400" algn="l" rtl="0" fontAlgn="base">
      <a:spcBef>
        <a:spcPct val="0"/>
      </a:spcBef>
      <a:spcAft>
        <a:spcPct val="0"/>
      </a:spcAft>
      <a:defRPr sz="1200" kern="1200">
        <a:solidFill>
          <a:schemeClr val="bg1"/>
        </a:solidFill>
        <a:latin typeface="Arial" charset="0"/>
        <a:ea typeface="+mn-ea"/>
        <a:cs typeface="+mn-cs"/>
      </a:defRPr>
    </a:lvl3pPr>
    <a:lvl4pPr marL="1371600" algn="l" rtl="0" fontAlgn="base">
      <a:spcBef>
        <a:spcPct val="0"/>
      </a:spcBef>
      <a:spcAft>
        <a:spcPct val="0"/>
      </a:spcAft>
      <a:defRPr sz="1200" kern="1200">
        <a:solidFill>
          <a:schemeClr val="bg1"/>
        </a:solidFill>
        <a:latin typeface="Arial" charset="0"/>
        <a:ea typeface="+mn-ea"/>
        <a:cs typeface="+mn-cs"/>
      </a:defRPr>
    </a:lvl4pPr>
    <a:lvl5pPr marL="1828800" algn="l" rtl="0" fontAlgn="base">
      <a:spcBef>
        <a:spcPct val="0"/>
      </a:spcBef>
      <a:spcAft>
        <a:spcPct val="0"/>
      </a:spcAft>
      <a:defRPr sz="1200" kern="1200">
        <a:solidFill>
          <a:schemeClr val="bg1"/>
        </a:solidFill>
        <a:latin typeface="Arial" charset="0"/>
        <a:ea typeface="+mn-ea"/>
        <a:cs typeface="+mn-cs"/>
      </a:defRPr>
    </a:lvl5pPr>
    <a:lvl6pPr marL="2286000" algn="l" defTabSz="914400" rtl="0" eaLnBrk="1" latinLnBrk="0" hangingPunct="1">
      <a:defRPr sz="1200" kern="1200">
        <a:solidFill>
          <a:schemeClr val="bg1"/>
        </a:solidFill>
        <a:latin typeface="Arial" charset="0"/>
        <a:ea typeface="+mn-ea"/>
        <a:cs typeface="+mn-cs"/>
      </a:defRPr>
    </a:lvl6pPr>
    <a:lvl7pPr marL="2743200" algn="l" defTabSz="914400" rtl="0" eaLnBrk="1" latinLnBrk="0" hangingPunct="1">
      <a:defRPr sz="1200" kern="1200">
        <a:solidFill>
          <a:schemeClr val="bg1"/>
        </a:solidFill>
        <a:latin typeface="Arial" charset="0"/>
        <a:ea typeface="+mn-ea"/>
        <a:cs typeface="+mn-cs"/>
      </a:defRPr>
    </a:lvl7pPr>
    <a:lvl8pPr marL="3200400" algn="l" defTabSz="914400" rtl="0" eaLnBrk="1" latinLnBrk="0" hangingPunct="1">
      <a:defRPr sz="1200" kern="1200">
        <a:solidFill>
          <a:schemeClr val="bg1"/>
        </a:solidFill>
        <a:latin typeface="Arial" charset="0"/>
        <a:ea typeface="+mn-ea"/>
        <a:cs typeface="+mn-cs"/>
      </a:defRPr>
    </a:lvl8pPr>
    <a:lvl9pPr marL="3657600" algn="l" defTabSz="914400" rtl="0" eaLnBrk="1" latinLnBrk="0" hangingPunct="1">
      <a:defRPr sz="12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a:srgbClr val="D5D5D5"/>
    <a:srgbClr val="663300"/>
    <a:srgbClr val="660033"/>
    <a:srgbClr val="85793D"/>
    <a:srgbClr val="725926"/>
    <a:srgbClr val="DEC7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autoAdjust="0"/>
    <p:restoredTop sz="94660" autoAdjust="0"/>
  </p:normalViewPr>
  <p:slideViewPr>
    <p:cSldViewPr>
      <p:cViewPr>
        <p:scale>
          <a:sx n="75" d="100"/>
          <a:sy n="75" d="100"/>
        </p:scale>
        <p:origin x="-1608" y="-348"/>
      </p:cViewPr>
      <p:guideLst>
        <p:guide orient="horz" pos="2448"/>
        <p:guide pos="3168"/>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8520113" cy="1533525"/>
          </a:xfrm>
          <a:prstGeom prst="rect">
            <a:avLst/>
          </a:prstGeom>
          <a:noFill/>
          <a:ln w="9525">
            <a:noFill/>
            <a:miter lim="800000"/>
            <a:headEnd/>
            <a:tailEnd/>
          </a:ln>
          <a:effectLst/>
        </p:spPr>
        <p:txBody>
          <a:bodyPr vert="horz" wrap="square" lIns="287370" tIns="143685" rIns="287370" bIns="143685" numCol="1" anchor="t" anchorCtr="0" compatLnSpc="1">
            <a:prstTxWarp prst="textNoShape">
              <a:avLst/>
            </a:prstTxWarp>
          </a:bodyPr>
          <a:lstStyle>
            <a:lvl1pPr defTabSz="2874963">
              <a:defRPr sz="3800">
                <a:solidFill>
                  <a:schemeClr val="tx1"/>
                </a:solidFill>
                <a:latin typeface="Times New Roman" charset="0"/>
              </a:defRPr>
            </a:lvl1pPr>
          </a:lstStyle>
          <a:p>
            <a:endParaRPr lang="en-US"/>
          </a:p>
        </p:txBody>
      </p:sp>
      <p:sp>
        <p:nvSpPr>
          <p:cNvPr id="15363" name="Rectangle 3"/>
          <p:cNvSpPr>
            <a:spLocks noGrp="1" noChangeArrowheads="1"/>
          </p:cNvSpPr>
          <p:nvPr>
            <p:ph type="dt" sz="quarter" idx="1"/>
          </p:nvPr>
        </p:nvSpPr>
        <p:spPr bwMode="auto">
          <a:xfrm>
            <a:off x="11139488" y="0"/>
            <a:ext cx="8520112" cy="1533525"/>
          </a:xfrm>
          <a:prstGeom prst="rect">
            <a:avLst/>
          </a:prstGeom>
          <a:noFill/>
          <a:ln w="9525">
            <a:noFill/>
            <a:miter lim="800000"/>
            <a:headEnd/>
            <a:tailEnd/>
          </a:ln>
          <a:effectLst/>
        </p:spPr>
        <p:txBody>
          <a:bodyPr vert="horz" wrap="square" lIns="287370" tIns="143685" rIns="287370" bIns="143685" numCol="1" anchor="t" anchorCtr="0" compatLnSpc="1">
            <a:prstTxWarp prst="textNoShape">
              <a:avLst/>
            </a:prstTxWarp>
          </a:bodyPr>
          <a:lstStyle>
            <a:lvl1pPr algn="r" defTabSz="2874963">
              <a:defRPr sz="3800">
                <a:solidFill>
                  <a:schemeClr val="tx1"/>
                </a:solidFill>
                <a:latin typeface="Times New Roman" charset="0"/>
              </a:defRPr>
            </a:lvl1pPr>
          </a:lstStyle>
          <a:p>
            <a:endParaRPr lang="en-US"/>
          </a:p>
        </p:txBody>
      </p:sp>
      <p:sp>
        <p:nvSpPr>
          <p:cNvPr id="15364" name="Rectangle 4"/>
          <p:cNvSpPr>
            <a:spLocks noGrp="1" noChangeArrowheads="1"/>
          </p:cNvSpPr>
          <p:nvPr>
            <p:ph type="ftr" sz="quarter" idx="2"/>
          </p:nvPr>
        </p:nvSpPr>
        <p:spPr bwMode="auto">
          <a:xfrm>
            <a:off x="0" y="29098875"/>
            <a:ext cx="8520113" cy="1533525"/>
          </a:xfrm>
          <a:prstGeom prst="rect">
            <a:avLst/>
          </a:prstGeom>
          <a:noFill/>
          <a:ln w="9525">
            <a:noFill/>
            <a:miter lim="800000"/>
            <a:headEnd/>
            <a:tailEnd/>
          </a:ln>
          <a:effectLst/>
        </p:spPr>
        <p:txBody>
          <a:bodyPr vert="horz" wrap="square" lIns="287370" tIns="143685" rIns="287370" bIns="143685" numCol="1" anchor="b" anchorCtr="0" compatLnSpc="1">
            <a:prstTxWarp prst="textNoShape">
              <a:avLst/>
            </a:prstTxWarp>
          </a:bodyPr>
          <a:lstStyle>
            <a:lvl1pPr defTabSz="2874963">
              <a:defRPr sz="3800">
                <a:solidFill>
                  <a:schemeClr val="tx1"/>
                </a:solidFill>
                <a:latin typeface="Times New Roman" charset="0"/>
              </a:defRPr>
            </a:lvl1pPr>
          </a:lstStyle>
          <a:p>
            <a:endParaRPr lang="en-US"/>
          </a:p>
        </p:txBody>
      </p:sp>
      <p:sp>
        <p:nvSpPr>
          <p:cNvPr id="15365" name="Rectangle 5"/>
          <p:cNvSpPr>
            <a:spLocks noGrp="1" noChangeArrowheads="1"/>
          </p:cNvSpPr>
          <p:nvPr>
            <p:ph type="sldNum" sz="quarter" idx="3"/>
          </p:nvPr>
        </p:nvSpPr>
        <p:spPr bwMode="auto">
          <a:xfrm>
            <a:off x="11139488" y="29098875"/>
            <a:ext cx="8520112" cy="1533525"/>
          </a:xfrm>
          <a:prstGeom prst="rect">
            <a:avLst/>
          </a:prstGeom>
          <a:noFill/>
          <a:ln w="9525">
            <a:noFill/>
            <a:miter lim="800000"/>
            <a:headEnd/>
            <a:tailEnd/>
          </a:ln>
          <a:effectLst/>
        </p:spPr>
        <p:txBody>
          <a:bodyPr vert="horz" wrap="square" lIns="287370" tIns="143685" rIns="287370" bIns="143685" numCol="1" anchor="b" anchorCtr="0" compatLnSpc="1">
            <a:prstTxWarp prst="textNoShape">
              <a:avLst/>
            </a:prstTxWarp>
          </a:bodyPr>
          <a:lstStyle>
            <a:lvl1pPr algn="r" defTabSz="2874963">
              <a:defRPr sz="3800">
                <a:solidFill>
                  <a:schemeClr val="tx1"/>
                </a:solidFill>
                <a:latin typeface="Times New Roman" charset="0"/>
              </a:defRPr>
            </a:lvl1pPr>
          </a:lstStyle>
          <a:p>
            <a:fld id="{FD4DD37F-7378-4A46-942D-C9B122ABA71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CC2E97-A658-42D6-82D9-4E3D055C5B6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A253D2-E754-4135-84E5-94E1F12CC7B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7563" y="690563"/>
            <a:ext cx="2136775" cy="6218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063" y="690563"/>
            <a:ext cx="6261100" cy="6218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5497B0-5CF6-49C2-AB1C-6012335067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548247-ECCD-4378-94B4-70FE421E992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17C14D-EA58-4AAC-B088-C673A04DBED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4063" y="2244725"/>
            <a:ext cx="4198937"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244725"/>
            <a:ext cx="4198938"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4EB7EB-642C-4D59-BE7D-CAD93F4E8F7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09F97BF-FFE3-4A0B-BC6D-89080E9FD8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1601269-0E9E-4AD5-A0DC-E13A8D004D8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2B49B4F-B813-425C-890F-6F90AF85947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CD376D-A06C-4EBB-AB28-8733755836B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0FEC30-A9B7-4403-8A5F-4E148CFC8E5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4063" y="690563"/>
            <a:ext cx="8550275"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54063" y="2244725"/>
            <a:ext cx="8550275" cy="466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54063" y="7081838"/>
            <a:ext cx="2095500"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436938" y="7081838"/>
            <a:ext cx="3184525"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7208838" y="7081838"/>
            <a:ext cx="2095500"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1EF55D53-89D7-4D06-8953-CAEDB0328AD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143000" y="2300288"/>
            <a:ext cx="8382000" cy="519112"/>
          </a:xfrm>
          <a:prstGeom prst="rect">
            <a:avLst/>
          </a:prstGeom>
          <a:noFill/>
          <a:ln w="9525">
            <a:noFill/>
            <a:miter lim="800000"/>
            <a:headEnd/>
            <a:tailEnd/>
          </a:ln>
          <a:effectLst/>
        </p:spPr>
        <p:txBody>
          <a:bodyPr>
            <a:spAutoFit/>
          </a:bodyPr>
          <a:lstStyle/>
          <a:p>
            <a:pPr>
              <a:spcBef>
                <a:spcPct val="50000"/>
              </a:spcBef>
            </a:pPr>
            <a:r>
              <a:rPr lang="en-US" sz="2800" b="1">
                <a:solidFill>
                  <a:srgbClr val="725926"/>
                </a:solidFill>
              </a:rPr>
              <a:t>City of</a:t>
            </a:r>
            <a:r>
              <a:rPr lang="en-US" sz="2800">
                <a:solidFill>
                  <a:srgbClr val="DEC79A"/>
                </a:solidFill>
              </a:rPr>
              <a:t> Scottsdale Senior Center </a:t>
            </a:r>
            <a:r>
              <a:rPr lang="en-US" sz="2800">
                <a:solidFill>
                  <a:srgbClr val="725926"/>
                </a:solidFill>
              </a:rPr>
              <a:t>at Granite Reef </a:t>
            </a:r>
            <a:endParaRPr lang="en-US" sz="2800" b="1">
              <a:solidFill>
                <a:srgbClr val="725926"/>
              </a:solidFill>
            </a:endParaRPr>
          </a:p>
        </p:txBody>
      </p:sp>
      <p:pic>
        <p:nvPicPr>
          <p:cNvPr id="18437" name="Picture 5" descr="Cover Page"/>
          <p:cNvPicPr>
            <a:picLocks noChangeAspect="1" noChangeArrowheads="1"/>
          </p:cNvPicPr>
          <p:nvPr/>
        </p:nvPicPr>
        <p:blipFill>
          <a:blip r:embed="rId2" cstate="print"/>
          <a:srcRect/>
          <a:stretch>
            <a:fillRect/>
          </a:stretch>
        </p:blipFill>
        <p:spPr bwMode="auto">
          <a:xfrm>
            <a:off x="1257300" y="2819400"/>
            <a:ext cx="7658100" cy="1131888"/>
          </a:xfrm>
          <a:prstGeom prst="rect">
            <a:avLst/>
          </a:prstGeom>
          <a:noFill/>
        </p:spPr>
      </p:pic>
      <p:pic>
        <p:nvPicPr>
          <p:cNvPr id="18444" name="Picture 12" descr="GLA-Logo"/>
          <p:cNvPicPr>
            <a:picLocks noChangeAspect="1" noChangeArrowheads="1"/>
          </p:cNvPicPr>
          <p:nvPr/>
        </p:nvPicPr>
        <p:blipFill>
          <a:blip r:embed="rId3" cstate="print"/>
          <a:srcRect/>
          <a:stretch>
            <a:fillRect/>
          </a:stretch>
        </p:blipFill>
        <p:spPr bwMode="auto">
          <a:xfrm>
            <a:off x="6172200" y="6248400"/>
            <a:ext cx="2667000" cy="8683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Rectangle 11"/>
          <p:cNvSpPr>
            <a:spLocks noChangeArrowheads="1"/>
          </p:cNvSpPr>
          <p:nvPr/>
        </p:nvSpPr>
        <p:spPr bwMode="auto">
          <a:xfrm>
            <a:off x="5795963" y="6096000"/>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5132" name="Text Box 12"/>
          <p:cNvSpPr txBox="1">
            <a:spLocks noChangeArrowheads="1"/>
          </p:cNvSpPr>
          <p:nvPr/>
        </p:nvSpPr>
        <p:spPr bwMode="auto">
          <a:xfrm>
            <a:off x="5795963" y="6308725"/>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pic>
        <p:nvPicPr>
          <p:cNvPr id="5133" name="Picture 13" descr="04-1_SrCtr_5249"/>
          <p:cNvPicPr>
            <a:picLocks noChangeAspect="1" noChangeArrowheads="1"/>
          </p:cNvPicPr>
          <p:nvPr/>
        </p:nvPicPr>
        <p:blipFill>
          <a:blip r:embed="rId2" cstate="print"/>
          <a:srcRect/>
          <a:stretch>
            <a:fillRect/>
          </a:stretch>
        </p:blipFill>
        <p:spPr bwMode="auto">
          <a:xfrm>
            <a:off x="5791200" y="533400"/>
            <a:ext cx="3773488" cy="5562600"/>
          </a:xfrm>
          <a:prstGeom prst="rect">
            <a:avLst/>
          </a:prstGeom>
          <a:noFill/>
        </p:spPr>
      </p:pic>
      <p:pic>
        <p:nvPicPr>
          <p:cNvPr id="5134" name="Picture 14" descr="04-2_SrCtr_5302"/>
          <p:cNvPicPr>
            <a:picLocks noChangeAspect="1" noChangeArrowheads="1"/>
          </p:cNvPicPr>
          <p:nvPr/>
        </p:nvPicPr>
        <p:blipFill>
          <a:blip r:embed="rId3" cstate="print"/>
          <a:srcRect/>
          <a:stretch>
            <a:fillRect/>
          </a:stretch>
        </p:blipFill>
        <p:spPr bwMode="auto">
          <a:xfrm>
            <a:off x="290513" y="152400"/>
            <a:ext cx="4205287" cy="6705600"/>
          </a:xfrm>
          <a:prstGeom prst="rect">
            <a:avLst/>
          </a:prstGeom>
          <a:noFill/>
        </p:spPr>
      </p:pic>
      <p:sp>
        <p:nvSpPr>
          <p:cNvPr id="5138" name="Rectangle 18"/>
          <p:cNvSpPr>
            <a:spLocks noChangeArrowheads="1"/>
          </p:cNvSpPr>
          <p:nvPr/>
        </p:nvSpPr>
        <p:spPr bwMode="auto">
          <a:xfrm>
            <a:off x="5795963" y="6721475"/>
            <a:ext cx="4343400" cy="822325"/>
          </a:xfrm>
          <a:prstGeom prst="rect">
            <a:avLst/>
          </a:prstGeom>
          <a:noFill/>
          <a:ln w="9525">
            <a:noFill/>
            <a:miter lim="800000"/>
            <a:headEnd/>
            <a:tailEnd/>
          </a:ln>
          <a:effectLst/>
        </p:spPr>
        <p:txBody>
          <a:bodyPr>
            <a:spAutoFit/>
          </a:bodyPr>
          <a:lstStyle/>
          <a:p>
            <a:r>
              <a:rPr lang="en-US">
                <a:solidFill>
                  <a:srgbClr val="DEC79A"/>
                </a:solidFill>
              </a:rPr>
              <a:t>Interior Glazing and Reception Counter - Daylighting is introduced to all activity and office spaces with windows aligned so that outdoor vistas are seen deep within the building.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Rectangle 13"/>
          <p:cNvSpPr>
            <a:spLocks noChangeArrowheads="1"/>
          </p:cNvSpPr>
          <p:nvPr/>
        </p:nvSpPr>
        <p:spPr bwMode="auto">
          <a:xfrm>
            <a:off x="609600" y="6296025"/>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8206" name="Text Box 14"/>
          <p:cNvSpPr txBox="1">
            <a:spLocks noChangeArrowheads="1"/>
          </p:cNvSpPr>
          <p:nvPr/>
        </p:nvSpPr>
        <p:spPr bwMode="auto">
          <a:xfrm>
            <a:off x="609600" y="6508750"/>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pic>
        <p:nvPicPr>
          <p:cNvPr id="8207" name="Picture 15" descr="05_SrCtr_3203"/>
          <p:cNvPicPr>
            <a:picLocks noChangeAspect="1" noChangeArrowheads="1"/>
          </p:cNvPicPr>
          <p:nvPr/>
        </p:nvPicPr>
        <p:blipFill>
          <a:blip r:embed="rId2" cstate="print"/>
          <a:srcRect/>
          <a:stretch>
            <a:fillRect/>
          </a:stretch>
        </p:blipFill>
        <p:spPr bwMode="auto">
          <a:xfrm>
            <a:off x="609600" y="609600"/>
            <a:ext cx="8915400" cy="5762625"/>
          </a:xfrm>
          <a:prstGeom prst="rect">
            <a:avLst/>
          </a:prstGeom>
          <a:noFill/>
        </p:spPr>
      </p:pic>
      <p:sp>
        <p:nvSpPr>
          <p:cNvPr id="8211" name="Rectangle 19"/>
          <p:cNvSpPr>
            <a:spLocks noChangeArrowheads="1"/>
          </p:cNvSpPr>
          <p:nvPr/>
        </p:nvSpPr>
        <p:spPr bwMode="auto">
          <a:xfrm>
            <a:off x="609600" y="6905625"/>
            <a:ext cx="6096000" cy="639763"/>
          </a:xfrm>
          <a:prstGeom prst="rect">
            <a:avLst/>
          </a:prstGeom>
          <a:noFill/>
          <a:ln w="9525">
            <a:noFill/>
            <a:miter lim="800000"/>
            <a:headEnd/>
            <a:tailEnd/>
          </a:ln>
          <a:effectLst/>
        </p:spPr>
        <p:txBody>
          <a:bodyPr>
            <a:spAutoFit/>
          </a:bodyPr>
          <a:lstStyle/>
          <a:p>
            <a:r>
              <a:rPr lang="en-US">
                <a:solidFill>
                  <a:srgbClr val="DEC79A"/>
                </a:solidFill>
              </a:rPr>
              <a:t>Central Lobby – 75% of the construction waste (1400 tons) was directed to recycling plants. 50% of the construction materials were harvested locally, minimized energy usage for transportation.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Rectangle 11"/>
          <p:cNvSpPr>
            <a:spLocks noChangeArrowheads="1"/>
          </p:cNvSpPr>
          <p:nvPr/>
        </p:nvSpPr>
        <p:spPr bwMode="auto">
          <a:xfrm>
            <a:off x="609600" y="6340475"/>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9228" name="Text Box 12"/>
          <p:cNvSpPr txBox="1">
            <a:spLocks noChangeArrowheads="1"/>
          </p:cNvSpPr>
          <p:nvPr/>
        </p:nvSpPr>
        <p:spPr bwMode="auto">
          <a:xfrm>
            <a:off x="609600" y="6553200"/>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pic>
        <p:nvPicPr>
          <p:cNvPr id="9229" name="Picture 13" descr="06_SrCtr_13028"/>
          <p:cNvPicPr>
            <a:picLocks noChangeAspect="1" noChangeArrowheads="1"/>
          </p:cNvPicPr>
          <p:nvPr/>
        </p:nvPicPr>
        <p:blipFill>
          <a:blip r:embed="rId2" cstate="print"/>
          <a:srcRect/>
          <a:stretch>
            <a:fillRect/>
          </a:stretch>
        </p:blipFill>
        <p:spPr bwMode="auto">
          <a:xfrm>
            <a:off x="609600" y="685800"/>
            <a:ext cx="9258300" cy="5657850"/>
          </a:xfrm>
          <a:prstGeom prst="rect">
            <a:avLst/>
          </a:prstGeom>
          <a:noFill/>
        </p:spPr>
      </p:pic>
      <p:sp>
        <p:nvSpPr>
          <p:cNvPr id="9232" name="Rectangle 16"/>
          <p:cNvSpPr>
            <a:spLocks noChangeArrowheads="1"/>
          </p:cNvSpPr>
          <p:nvPr/>
        </p:nvSpPr>
        <p:spPr bwMode="auto">
          <a:xfrm>
            <a:off x="609600" y="6934200"/>
            <a:ext cx="6096000" cy="457200"/>
          </a:xfrm>
          <a:prstGeom prst="rect">
            <a:avLst/>
          </a:prstGeom>
          <a:noFill/>
          <a:ln w="9525">
            <a:noFill/>
            <a:miter lim="800000"/>
            <a:headEnd/>
            <a:tailEnd/>
          </a:ln>
          <a:effectLst/>
        </p:spPr>
        <p:txBody>
          <a:bodyPr>
            <a:spAutoFit/>
          </a:bodyPr>
          <a:lstStyle/>
          <a:p>
            <a:r>
              <a:rPr lang="en-US">
                <a:solidFill>
                  <a:srgbClr val="DEC79A"/>
                </a:solidFill>
              </a:rPr>
              <a:t>Dance Hall – The lofty volume of the Dance Hall is supported by beams that were manufactured from lumber harvested from certified, responsibly managed forests.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Rectangle 12"/>
          <p:cNvSpPr>
            <a:spLocks noChangeArrowheads="1"/>
          </p:cNvSpPr>
          <p:nvPr/>
        </p:nvSpPr>
        <p:spPr bwMode="auto">
          <a:xfrm>
            <a:off x="5791200" y="6340475"/>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6157" name="Text Box 13"/>
          <p:cNvSpPr txBox="1">
            <a:spLocks noChangeArrowheads="1"/>
          </p:cNvSpPr>
          <p:nvPr/>
        </p:nvSpPr>
        <p:spPr bwMode="auto">
          <a:xfrm>
            <a:off x="5791200" y="6553200"/>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pic>
        <p:nvPicPr>
          <p:cNvPr id="6158" name="Picture 14" descr="07_SrCtr_3038"/>
          <p:cNvPicPr>
            <a:picLocks noChangeAspect="1" noChangeArrowheads="1"/>
          </p:cNvPicPr>
          <p:nvPr/>
        </p:nvPicPr>
        <p:blipFill>
          <a:blip r:embed="rId2" cstate="print"/>
          <a:srcRect/>
          <a:stretch>
            <a:fillRect/>
          </a:stretch>
        </p:blipFill>
        <p:spPr bwMode="auto">
          <a:xfrm>
            <a:off x="5791200" y="533400"/>
            <a:ext cx="4019550" cy="5791200"/>
          </a:xfrm>
          <a:prstGeom prst="rect">
            <a:avLst/>
          </a:prstGeom>
          <a:noFill/>
        </p:spPr>
      </p:pic>
      <p:pic>
        <p:nvPicPr>
          <p:cNvPr id="6159" name="Picture 15" descr="07-1_SrCtr_2958"/>
          <p:cNvPicPr>
            <a:picLocks noChangeAspect="1" noChangeArrowheads="1"/>
          </p:cNvPicPr>
          <p:nvPr/>
        </p:nvPicPr>
        <p:blipFill>
          <a:blip r:embed="rId3" cstate="print"/>
          <a:srcRect/>
          <a:stretch>
            <a:fillRect/>
          </a:stretch>
        </p:blipFill>
        <p:spPr bwMode="auto">
          <a:xfrm>
            <a:off x="76200" y="76200"/>
            <a:ext cx="4568825" cy="6781800"/>
          </a:xfrm>
          <a:prstGeom prst="rect">
            <a:avLst/>
          </a:prstGeom>
          <a:noFill/>
        </p:spPr>
      </p:pic>
      <p:sp>
        <p:nvSpPr>
          <p:cNvPr id="6162" name="Rectangle 18"/>
          <p:cNvSpPr>
            <a:spLocks noChangeArrowheads="1"/>
          </p:cNvSpPr>
          <p:nvPr/>
        </p:nvSpPr>
        <p:spPr bwMode="auto">
          <a:xfrm>
            <a:off x="5791200" y="6934200"/>
            <a:ext cx="4191000" cy="639763"/>
          </a:xfrm>
          <a:prstGeom prst="rect">
            <a:avLst/>
          </a:prstGeom>
          <a:noFill/>
          <a:ln w="9525">
            <a:noFill/>
            <a:miter lim="800000"/>
            <a:headEnd/>
            <a:tailEnd/>
          </a:ln>
          <a:effectLst/>
        </p:spPr>
        <p:txBody>
          <a:bodyPr>
            <a:spAutoFit/>
          </a:bodyPr>
          <a:lstStyle/>
          <a:p>
            <a:r>
              <a:rPr lang="en-US">
                <a:solidFill>
                  <a:srgbClr val="DEC79A"/>
                </a:solidFill>
              </a:rPr>
              <a:t>View east at south patio – The Scottsdale Senior Center is built over a brownfield site that was remediated under the Environmental Protection Agency Superfund program.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10"/>
          <p:cNvSpPr>
            <a:spLocks noChangeArrowheads="1"/>
          </p:cNvSpPr>
          <p:nvPr/>
        </p:nvSpPr>
        <p:spPr bwMode="auto">
          <a:xfrm>
            <a:off x="533400" y="6035675"/>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7179" name="Text Box 11"/>
          <p:cNvSpPr txBox="1">
            <a:spLocks noChangeArrowheads="1"/>
          </p:cNvSpPr>
          <p:nvPr/>
        </p:nvSpPr>
        <p:spPr bwMode="auto">
          <a:xfrm>
            <a:off x="533400" y="6232525"/>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pic>
        <p:nvPicPr>
          <p:cNvPr id="7180" name="Picture 12" descr="08_SrCtr_3021"/>
          <p:cNvPicPr>
            <a:picLocks noChangeAspect="1" noChangeArrowheads="1"/>
          </p:cNvPicPr>
          <p:nvPr/>
        </p:nvPicPr>
        <p:blipFill>
          <a:blip r:embed="rId2" cstate="print"/>
          <a:srcRect/>
          <a:stretch>
            <a:fillRect/>
          </a:stretch>
        </p:blipFill>
        <p:spPr bwMode="auto">
          <a:xfrm>
            <a:off x="533400" y="577850"/>
            <a:ext cx="9182100" cy="5337175"/>
          </a:xfrm>
          <a:prstGeom prst="rect">
            <a:avLst/>
          </a:prstGeom>
          <a:noFill/>
        </p:spPr>
      </p:pic>
      <p:sp>
        <p:nvSpPr>
          <p:cNvPr id="7183" name="Rectangle 15"/>
          <p:cNvSpPr>
            <a:spLocks noChangeArrowheads="1"/>
          </p:cNvSpPr>
          <p:nvPr/>
        </p:nvSpPr>
        <p:spPr bwMode="auto">
          <a:xfrm>
            <a:off x="533400" y="6629400"/>
            <a:ext cx="3962400" cy="639763"/>
          </a:xfrm>
          <a:prstGeom prst="rect">
            <a:avLst/>
          </a:prstGeom>
          <a:noFill/>
          <a:ln w="9525">
            <a:noFill/>
            <a:miter lim="800000"/>
            <a:headEnd/>
            <a:tailEnd/>
          </a:ln>
          <a:effectLst/>
        </p:spPr>
        <p:txBody>
          <a:bodyPr>
            <a:spAutoFit/>
          </a:bodyPr>
          <a:lstStyle/>
          <a:p>
            <a:r>
              <a:rPr lang="en-US">
                <a:solidFill>
                  <a:srgbClr val="DEC79A"/>
                </a:solidFill>
              </a:rPr>
              <a:t>View northeast at Dance Hall roof - This solar array installed in cooperation with SRP generates in excess of 30 kW, nearly taking the facility off-line in the winter.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9"/>
          <p:cNvSpPr>
            <a:spLocks noChangeArrowheads="1"/>
          </p:cNvSpPr>
          <p:nvPr/>
        </p:nvSpPr>
        <p:spPr bwMode="auto">
          <a:xfrm>
            <a:off x="5410200" y="4816475"/>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10250" name="Text Box 10"/>
          <p:cNvSpPr txBox="1">
            <a:spLocks noChangeArrowheads="1"/>
          </p:cNvSpPr>
          <p:nvPr/>
        </p:nvSpPr>
        <p:spPr bwMode="auto">
          <a:xfrm>
            <a:off x="5410200" y="5029200"/>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pic>
        <p:nvPicPr>
          <p:cNvPr id="10251" name="Picture 11" descr="09_SrCtr_5221"/>
          <p:cNvPicPr>
            <a:picLocks noChangeAspect="1" noChangeArrowheads="1"/>
          </p:cNvPicPr>
          <p:nvPr/>
        </p:nvPicPr>
        <p:blipFill>
          <a:blip r:embed="rId2" cstate="print"/>
          <a:srcRect/>
          <a:stretch>
            <a:fillRect/>
          </a:stretch>
        </p:blipFill>
        <p:spPr bwMode="auto">
          <a:xfrm>
            <a:off x="76200" y="152400"/>
            <a:ext cx="4795838" cy="6629400"/>
          </a:xfrm>
          <a:prstGeom prst="rect">
            <a:avLst/>
          </a:prstGeom>
          <a:noFill/>
        </p:spPr>
      </p:pic>
      <p:pic>
        <p:nvPicPr>
          <p:cNvPr id="10254" name="Picture 14" descr="09-2_SrCtr_2922"/>
          <p:cNvPicPr>
            <a:picLocks noChangeAspect="1" noChangeArrowheads="1"/>
          </p:cNvPicPr>
          <p:nvPr/>
        </p:nvPicPr>
        <p:blipFill>
          <a:blip r:embed="rId3" cstate="print"/>
          <a:srcRect/>
          <a:stretch>
            <a:fillRect/>
          </a:stretch>
        </p:blipFill>
        <p:spPr bwMode="auto">
          <a:xfrm>
            <a:off x="5410200" y="1600200"/>
            <a:ext cx="4572000" cy="3130550"/>
          </a:xfrm>
          <a:prstGeom prst="rect">
            <a:avLst/>
          </a:prstGeom>
          <a:noFill/>
        </p:spPr>
      </p:pic>
      <p:sp>
        <p:nvSpPr>
          <p:cNvPr id="10255" name="Rectangle 15"/>
          <p:cNvSpPr>
            <a:spLocks noChangeArrowheads="1"/>
          </p:cNvSpPr>
          <p:nvPr/>
        </p:nvSpPr>
        <p:spPr bwMode="auto">
          <a:xfrm>
            <a:off x="5410200" y="5486400"/>
            <a:ext cx="4191000" cy="822325"/>
          </a:xfrm>
          <a:prstGeom prst="rect">
            <a:avLst/>
          </a:prstGeom>
          <a:noFill/>
          <a:ln w="9525">
            <a:noFill/>
            <a:miter lim="800000"/>
            <a:headEnd/>
            <a:tailEnd/>
          </a:ln>
          <a:effectLst/>
        </p:spPr>
        <p:txBody>
          <a:bodyPr>
            <a:spAutoFit/>
          </a:bodyPr>
          <a:lstStyle/>
          <a:p>
            <a:pPr>
              <a:spcBef>
                <a:spcPct val="50000"/>
              </a:spcBef>
            </a:pPr>
            <a:r>
              <a:rPr lang="en-US">
                <a:solidFill>
                  <a:srgbClr val="DEC79A"/>
                </a:solidFill>
              </a:rPr>
              <a:t>Reception Counter and Hallway at Administration Area - The comfortable interior environment is both friendly and energy efficient through intelligent use of daylight, materials, color and scale.</a:t>
            </a:r>
            <a:r>
              <a:rPr lang="en-US">
                <a:solidFill>
                  <a:schemeClr val="folHlink"/>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10"/>
          <p:cNvSpPr>
            <a:spLocks noChangeArrowheads="1"/>
          </p:cNvSpPr>
          <p:nvPr/>
        </p:nvSpPr>
        <p:spPr bwMode="auto">
          <a:xfrm>
            <a:off x="533400" y="6019800"/>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11275" name="Text Box 11"/>
          <p:cNvSpPr txBox="1">
            <a:spLocks noChangeArrowheads="1"/>
          </p:cNvSpPr>
          <p:nvPr/>
        </p:nvSpPr>
        <p:spPr bwMode="auto">
          <a:xfrm>
            <a:off x="533400" y="6232525"/>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pic>
        <p:nvPicPr>
          <p:cNvPr id="11276" name="Picture 12" descr="10_SrCtr_3047"/>
          <p:cNvPicPr>
            <a:picLocks noChangeAspect="1" noChangeArrowheads="1"/>
          </p:cNvPicPr>
          <p:nvPr/>
        </p:nvPicPr>
        <p:blipFill>
          <a:blip r:embed="rId2" cstate="print"/>
          <a:srcRect/>
          <a:stretch>
            <a:fillRect/>
          </a:stretch>
        </p:blipFill>
        <p:spPr bwMode="auto">
          <a:xfrm>
            <a:off x="533400" y="685800"/>
            <a:ext cx="9220200" cy="5168900"/>
          </a:xfrm>
          <a:prstGeom prst="rect">
            <a:avLst/>
          </a:prstGeom>
          <a:noFill/>
        </p:spPr>
      </p:pic>
      <p:sp>
        <p:nvSpPr>
          <p:cNvPr id="11281" name="Rectangle 17"/>
          <p:cNvSpPr>
            <a:spLocks noChangeArrowheads="1"/>
          </p:cNvSpPr>
          <p:nvPr/>
        </p:nvSpPr>
        <p:spPr bwMode="auto">
          <a:xfrm>
            <a:off x="533400" y="6629400"/>
            <a:ext cx="5562600" cy="639763"/>
          </a:xfrm>
          <a:prstGeom prst="rect">
            <a:avLst/>
          </a:prstGeom>
          <a:noFill/>
          <a:ln w="9525">
            <a:noFill/>
            <a:miter lim="800000"/>
            <a:headEnd/>
            <a:tailEnd/>
          </a:ln>
          <a:effectLst/>
        </p:spPr>
        <p:txBody>
          <a:bodyPr>
            <a:spAutoFit/>
          </a:bodyPr>
          <a:lstStyle/>
          <a:p>
            <a:pPr>
              <a:spcBef>
                <a:spcPct val="50000"/>
              </a:spcBef>
            </a:pPr>
            <a:r>
              <a:rPr lang="en-US">
                <a:solidFill>
                  <a:srgbClr val="DEC79A"/>
                </a:solidFill>
              </a:rPr>
              <a:t>View east at Courtyard and south side of building - Transparent solar panels are both functional and an elegant design feature. Activity spaces visually and physically spill out onto the patio.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Rectangle 9"/>
          <p:cNvSpPr>
            <a:spLocks noChangeArrowheads="1"/>
          </p:cNvSpPr>
          <p:nvPr/>
        </p:nvSpPr>
        <p:spPr bwMode="auto">
          <a:xfrm>
            <a:off x="533400" y="6234113"/>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12298" name="Text Box 10"/>
          <p:cNvSpPr txBox="1">
            <a:spLocks noChangeArrowheads="1"/>
          </p:cNvSpPr>
          <p:nvPr/>
        </p:nvSpPr>
        <p:spPr bwMode="auto">
          <a:xfrm>
            <a:off x="457200" y="6446838"/>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pic>
        <p:nvPicPr>
          <p:cNvPr id="12299" name="Picture 11" descr="11_SrCtr_13114"/>
          <p:cNvPicPr>
            <a:picLocks noChangeAspect="1" noChangeArrowheads="1"/>
          </p:cNvPicPr>
          <p:nvPr/>
        </p:nvPicPr>
        <p:blipFill>
          <a:blip r:embed="rId2" cstate="print"/>
          <a:srcRect/>
          <a:stretch>
            <a:fillRect/>
          </a:stretch>
        </p:blipFill>
        <p:spPr bwMode="auto">
          <a:xfrm>
            <a:off x="533400" y="228600"/>
            <a:ext cx="9086850" cy="6037263"/>
          </a:xfrm>
          <a:prstGeom prst="rect">
            <a:avLst/>
          </a:prstGeom>
          <a:noFill/>
        </p:spPr>
      </p:pic>
      <p:sp>
        <p:nvSpPr>
          <p:cNvPr id="12302" name="Rectangle 14"/>
          <p:cNvSpPr>
            <a:spLocks noChangeArrowheads="1"/>
          </p:cNvSpPr>
          <p:nvPr/>
        </p:nvSpPr>
        <p:spPr bwMode="auto">
          <a:xfrm>
            <a:off x="457200" y="6751638"/>
            <a:ext cx="5943600" cy="639762"/>
          </a:xfrm>
          <a:prstGeom prst="rect">
            <a:avLst/>
          </a:prstGeom>
          <a:noFill/>
          <a:ln w="9525">
            <a:noFill/>
            <a:miter lim="800000"/>
            <a:headEnd/>
            <a:tailEnd/>
          </a:ln>
          <a:effectLst/>
        </p:spPr>
        <p:txBody>
          <a:bodyPr>
            <a:spAutoFit/>
          </a:bodyPr>
          <a:lstStyle/>
          <a:p>
            <a:pPr>
              <a:spcBef>
                <a:spcPct val="50000"/>
              </a:spcBef>
            </a:pPr>
            <a:r>
              <a:rPr lang="en-US">
                <a:solidFill>
                  <a:srgbClr val="DEC79A"/>
                </a:solidFill>
              </a:rPr>
              <a:t>View east at north side of building – Water consumption is substantially reduced (30% below industry standards) with the use of drought resistant plant material, drip irrigation systems with sophisticated controllers and low-water plumbing fixtures.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3" name="Rectangle 11"/>
          <p:cNvSpPr>
            <a:spLocks noChangeArrowheads="1"/>
          </p:cNvSpPr>
          <p:nvPr/>
        </p:nvSpPr>
        <p:spPr bwMode="auto">
          <a:xfrm>
            <a:off x="1066800" y="5943600"/>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13324" name="Text Box 12"/>
          <p:cNvSpPr txBox="1">
            <a:spLocks noChangeArrowheads="1"/>
          </p:cNvSpPr>
          <p:nvPr/>
        </p:nvSpPr>
        <p:spPr bwMode="auto">
          <a:xfrm>
            <a:off x="1066800" y="6096000"/>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pic>
        <p:nvPicPr>
          <p:cNvPr id="13325" name="Picture 13" descr="12_SrCtr_25314"/>
          <p:cNvPicPr>
            <a:picLocks noChangeAspect="1" noChangeArrowheads="1"/>
          </p:cNvPicPr>
          <p:nvPr/>
        </p:nvPicPr>
        <p:blipFill>
          <a:blip r:embed="rId2" cstate="print"/>
          <a:srcRect/>
          <a:stretch>
            <a:fillRect/>
          </a:stretch>
        </p:blipFill>
        <p:spPr bwMode="auto">
          <a:xfrm>
            <a:off x="5691188" y="152400"/>
            <a:ext cx="4291012" cy="7010400"/>
          </a:xfrm>
          <a:prstGeom prst="rect">
            <a:avLst/>
          </a:prstGeom>
          <a:noFill/>
        </p:spPr>
      </p:pic>
      <p:sp>
        <p:nvSpPr>
          <p:cNvPr id="13332" name="Rectangle 20"/>
          <p:cNvSpPr>
            <a:spLocks noChangeArrowheads="1"/>
          </p:cNvSpPr>
          <p:nvPr/>
        </p:nvSpPr>
        <p:spPr bwMode="auto">
          <a:xfrm>
            <a:off x="1066800" y="6538913"/>
            <a:ext cx="3962400" cy="1004887"/>
          </a:xfrm>
          <a:prstGeom prst="rect">
            <a:avLst/>
          </a:prstGeom>
          <a:noFill/>
          <a:ln w="9525">
            <a:noFill/>
            <a:miter lim="800000"/>
            <a:headEnd/>
            <a:tailEnd/>
          </a:ln>
          <a:effectLst/>
        </p:spPr>
        <p:txBody>
          <a:bodyPr>
            <a:spAutoFit/>
          </a:bodyPr>
          <a:lstStyle/>
          <a:p>
            <a:pPr>
              <a:spcBef>
                <a:spcPct val="50000"/>
              </a:spcBef>
            </a:pPr>
            <a:r>
              <a:rPr lang="en-US">
                <a:solidFill>
                  <a:srgbClr val="DEC79A"/>
                </a:solidFill>
              </a:rPr>
              <a:t>View east at north side and from corner office - The Scottsdale Senior Center is the flagship for the City’s Green Building Program, with its public education program that raises awareness of environmentally conscious design, construction and building operation.</a:t>
            </a:r>
          </a:p>
        </p:txBody>
      </p:sp>
      <p:pic>
        <p:nvPicPr>
          <p:cNvPr id="13337" name="Picture 25" descr="12-2_SrCtr_3075copy"/>
          <p:cNvPicPr>
            <a:picLocks noChangeAspect="1" noChangeArrowheads="1"/>
          </p:cNvPicPr>
          <p:nvPr/>
        </p:nvPicPr>
        <p:blipFill>
          <a:blip r:embed="rId3" cstate="print"/>
          <a:srcRect/>
          <a:stretch>
            <a:fillRect/>
          </a:stretch>
        </p:blipFill>
        <p:spPr bwMode="auto">
          <a:xfrm>
            <a:off x="1066800" y="152400"/>
            <a:ext cx="3938588" cy="5486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Rectangle 10"/>
          <p:cNvSpPr>
            <a:spLocks noChangeArrowheads="1"/>
          </p:cNvSpPr>
          <p:nvPr/>
        </p:nvSpPr>
        <p:spPr bwMode="auto">
          <a:xfrm>
            <a:off x="5638800" y="7254875"/>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19467" name="Text Box 11"/>
          <p:cNvSpPr txBox="1">
            <a:spLocks noChangeArrowheads="1"/>
          </p:cNvSpPr>
          <p:nvPr/>
        </p:nvSpPr>
        <p:spPr bwMode="auto">
          <a:xfrm>
            <a:off x="5715000" y="7467600"/>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pic>
        <p:nvPicPr>
          <p:cNvPr id="19470" name="Picture 14" descr="#4_SrCtr_5376"/>
          <p:cNvPicPr>
            <a:picLocks noChangeAspect="1" noChangeArrowheads="1"/>
          </p:cNvPicPr>
          <p:nvPr/>
        </p:nvPicPr>
        <p:blipFill>
          <a:blip r:embed="rId2" cstate="print">
            <a:lum bright="-12000"/>
          </a:blip>
          <a:srcRect/>
          <a:stretch>
            <a:fillRect/>
          </a:stretch>
        </p:blipFill>
        <p:spPr bwMode="auto">
          <a:xfrm>
            <a:off x="5697538" y="609600"/>
            <a:ext cx="4403725" cy="6096000"/>
          </a:xfrm>
          <a:prstGeom prst="rect">
            <a:avLst/>
          </a:prstGeom>
          <a:noFill/>
        </p:spPr>
      </p:pic>
      <p:sp>
        <p:nvSpPr>
          <p:cNvPr id="19471" name="Text Box 15"/>
          <p:cNvSpPr txBox="1">
            <a:spLocks noChangeArrowheads="1"/>
          </p:cNvSpPr>
          <p:nvPr/>
        </p:nvSpPr>
        <p:spPr bwMode="auto">
          <a:xfrm>
            <a:off x="2895600" y="2584450"/>
            <a:ext cx="3352800" cy="4216400"/>
          </a:xfrm>
          <a:prstGeom prst="rect">
            <a:avLst/>
          </a:prstGeom>
          <a:noFill/>
          <a:ln w="9525">
            <a:noFill/>
            <a:miter lim="800000"/>
            <a:headEnd/>
            <a:tailEnd/>
          </a:ln>
          <a:effectLst/>
        </p:spPr>
        <p:txBody>
          <a:bodyPr>
            <a:spAutoFit/>
          </a:bodyPr>
          <a:lstStyle/>
          <a:p>
            <a:pPr>
              <a:spcBef>
                <a:spcPct val="50000"/>
              </a:spcBef>
            </a:pPr>
            <a:endParaRPr lang="en-US" sz="2400" u="sng">
              <a:solidFill>
                <a:schemeClr val="folHlink"/>
              </a:solidFill>
            </a:endParaRPr>
          </a:p>
          <a:p>
            <a:pPr>
              <a:spcBef>
                <a:spcPct val="50000"/>
              </a:spcBef>
            </a:pPr>
            <a:endParaRPr lang="en-US" sz="2000"/>
          </a:p>
          <a:p>
            <a:pPr>
              <a:spcBef>
                <a:spcPct val="50000"/>
              </a:spcBef>
            </a:pPr>
            <a:r>
              <a:rPr lang="en-US" sz="1800"/>
              <a:t>Scottsdale, Arizona</a:t>
            </a:r>
          </a:p>
          <a:p>
            <a:pPr>
              <a:spcBef>
                <a:spcPct val="50000"/>
              </a:spcBef>
            </a:pPr>
            <a:r>
              <a:rPr lang="en-US" sz="1800"/>
              <a:t>July, 2006</a:t>
            </a:r>
          </a:p>
          <a:p>
            <a:pPr>
              <a:spcBef>
                <a:spcPct val="50000"/>
              </a:spcBef>
            </a:pPr>
            <a:r>
              <a:rPr lang="en-US" sz="1800"/>
              <a:t>41,898 GSF</a:t>
            </a:r>
          </a:p>
          <a:p>
            <a:pPr>
              <a:spcBef>
                <a:spcPct val="50000"/>
              </a:spcBef>
            </a:pPr>
            <a:r>
              <a:rPr lang="en-US" sz="1800"/>
              <a:t>$8,970,503</a:t>
            </a:r>
          </a:p>
          <a:p>
            <a:pPr>
              <a:spcBef>
                <a:spcPct val="50000"/>
              </a:spcBef>
            </a:pPr>
            <a:r>
              <a:rPr lang="en-US" sz="1800"/>
              <a:t>Cal Wadsworth Const.</a:t>
            </a:r>
          </a:p>
          <a:p>
            <a:pPr>
              <a:spcBef>
                <a:spcPct val="50000"/>
              </a:spcBef>
            </a:pPr>
            <a:r>
              <a:rPr lang="en-US" sz="1800"/>
              <a:t>Cal Wadsworth</a:t>
            </a:r>
          </a:p>
          <a:p>
            <a:pPr>
              <a:spcBef>
                <a:spcPct val="50000"/>
              </a:spcBef>
            </a:pPr>
            <a:r>
              <a:rPr lang="en-US" sz="1800"/>
              <a:t>Ray Rankin</a:t>
            </a:r>
          </a:p>
          <a:p>
            <a:pPr>
              <a:spcBef>
                <a:spcPct val="50000"/>
              </a:spcBef>
            </a:pPr>
            <a:r>
              <a:rPr lang="en-US" sz="1800"/>
              <a:t>Ray Rankin</a:t>
            </a:r>
          </a:p>
        </p:txBody>
      </p:sp>
      <p:sp>
        <p:nvSpPr>
          <p:cNvPr id="19472" name="Text Box 16"/>
          <p:cNvSpPr txBox="1">
            <a:spLocks noChangeArrowheads="1"/>
          </p:cNvSpPr>
          <p:nvPr/>
        </p:nvSpPr>
        <p:spPr bwMode="auto">
          <a:xfrm>
            <a:off x="685800" y="3165475"/>
            <a:ext cx="2819400" cy="3668713"/>
          </a:xfrm>
          <a:prstGeom prst="rect">
            <a:avLst/>
          </a:prstGeom>
          <a:noFill/>
          <a:ln w="9525">
            <a:noFill/>
            <a:miter lim="800000"/>
            <a:headEnd/>
            <a:tailEnd/>
          </a:ln>
          <a:effectLst/>
        </p:spPr>
        <p:txBody>
          <a:bodyPr>
            <a:spAutoFit/>
          </a:bodyPr>
          <a:lstStyle/>
          <a:p>
            <a:pPr>
              <a:spcBef>
                <a:spcPct val="50000"/>
              </a:spcBef>
            </a:pPr>
            <a:endParaRPr lang="en-US" sz="1800"/>
          </a:p>
          <a:p>
            <a:pPr>
              <a:spcBef>
                <a:spcPct val="50000"/>
              </a:spcBef>
            </a:pPr>
            <a:r>
              <a:rPr lang="en-US" sz="1800">
                <a:solidFill>
                  <a:schemeClr val="folHlink"/>
                </a:solidFill>
              </a:rPr>
              <a:t>Location:                     </a:t>
            </a:r>
          </a:p>
          <a:p>
            <a:pPr>
              <a:spcBef>
                <a:spcPct val="50000"/>
              </a:spcBef>
            </a:pPr>
            <a:r>
              <a:rPr lang="en-US" sz="1800">
                <a:solidFill>
                  <a:schemeClr val="folHlink"/>
                </a:solidFill>
              </a:rPr>
              <a:t>Completed:                 </a:t>
            </a:r>
          </a:p>
          <a:p>
            <a:pPr>
              <a:spcBef>
                <a:spcPct val="50000"/>
              </a:spcBef>
            </a:pPr>
            <a:r>
              <a:rPr lang="en-US" sz="1800">
                <a:solidFill>
                  <a:schemeClr val="folHlink"/>
                </a:solidFill>
              </a:rPr>
              <a:t>Building Area:             </a:t>
            </a:r>
          </a:p>
          <a:p>
            <a:pPr>
              <a:spcBef>
                <a:spcPct val="50000"/>
              </a:spcBef>
            </a:pPr>
            <a:r>
              <a:rPr lang="en-US" sz="1800">
                <a:solidFill>
                  <a:schemeClr val="folHlink"/>
                </a:solidFill>
              </a:rPr>
              <a:t>Construction Cost:</a:t>
            </a:r>
          </a:p>
          <a:p>
            <a:pPr>
              <a:spcBef>
                <a:spcPct val="50000"/>
              </a:spcBef>
            </a:pPr>
            <a:r>
              <a:rPr lang="en-US" sz="1800">
                <a:solidFill>
                  <a:schemeClr val="folHlink"/>
                </a:solidFill>
              </a:rPr>
              <a:t>Contractor:</a:t>
            </a:r>
          </a:p>
          <a:p>
            <a:pPr>
              <a:spcBef>
                <a:spcPct val="50000"/>
              </a:spcBef>
            </a:pPr>
            <a:r>
              <a:rPr lang="en-US" sz="1800">
                <a:solidFill>
                  <a:schemeClr val="folHlink"/>
                </a:solidFill>
              </a:rPr>
              <a:t>Project Manager:</a:t>
            </a:r>
          </a:p>
          <a:p>
            <a:pPr>
              <a:spcBef>
                <a:spcPct val="50000"/>
              </a:spcBef>
            </a:pPr>
            <a:r>
              <a:rPr lang="en-US" sz="1800">
                <a:solidFill>
                  <a:schemeClr val="folHlink"/>
                </a:solidFill>
              </a:rPr>
              <a:t>Assistant PM:</a:t>
            </a:r>
          </a:p>
          <a:p>
            <a:pPr>
              <a:spcBef>
                <a:spcPct val="50000"/>
              </a:spcBef>
            </a:pPr>
            <a:r>
              <a:rPr lang="en-US" sz="1800">
                <a:solidFill>
                  <a:schemeClr val="folHlink"/>
                </a:solidFill>
              </a:rPr>
              <a:t>Superintendant:</a:t>
            </a:r>
            <a:endParaRPr lang="en-US" sz="1800"/>
          </a:p>
        </p:txBody>
      </p:sp>
      <p:sp>
        <p:nvSpPr>
          <p:cNvPr id="19473" name="Text Box 17"/>
          <p:cNvSpPr txBox="1">
            <a:spLocks noChangeArrowheads="1"/>
          </p:cNvSpPr>
          <p:nvPr/>
        </p:nvSpPr>
        <p:spPr bwMode="auto">
          <a:xfrm>
            <a:off x="0" y="2111375"/>
            <a:ext cx="9144000" cy="1076325"/>
          </a:xfrm>
          <a:prstGeom prst="rect">
            <a:avLst/>
          </a:prstGeom>
          <a:noFill/>
          <a:ln w="9525">
            <a:noFill/>
            <a:miter lim="800000"/>
            <a:headEnd/>
            <a:tailEnd/>
          </a:ln>
          <a:effectLst/>
        </p:spPr>
        <p:txBody>
          <a:bodyPr>
            <a:spAutoFit/>
          </a:bodyPr>
          <a:lstStyle/>
          <a:p>
            <a:pPr>
              <a:spcBef>
                <a:spcPct val="50000"/>
              </a:spcBef>
            </a:pPr>
            <a:r>
              <a:rPr lang="en-US" sz="1800" b="1">
                <a:solidFill>
                  <a:srgbClr val="85793D"/>
                </a:solidFill>
              </a:rPr>
              <a:t>Project Data</a:t>
            </a:r>
          </a:p>
          <a:p>
            <a:pPr>
              <a:spcBef>
                <a:spcPct val="50000"/>
              </a:spcBef>
            </a:pPr>
            <a:endParaRPr lang="en-US" sz="1600">
              <a:solidFill>
                <a:schemeClr val="folHlink"/>
              </a:solidFill>
            </a:endParaRPr>
          </a:p>
          <a:p>
            <a:pPr>
              <a:spcBef>
                <a:spcPct val="50000"/>
              </a:spcBef>
            </a:pPr>
            <a:r>
              <a:rPr lang="en-US" sz="1500" b="1">
                <a:solidFill>
                  <a:srgbClr val="DEC79A"/>
                </a:solidFill>
              </a:rPr>
              <a:t>CITY OF SCOTTSDALE SENIOR CENTER AT GRANITE REEF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1031" descr="#3_SrCtr_3083"/>
          <p:cNvPicPr>
            <a:picLocks noChangeAspect="1" noChangeArrowheads="1"/>
          </p:cNvPicPr>
          <p:nvPr/>
        </p:nvPicPr>
        <p:blipFill>
          <a:blip r:embed="rId2" cstate="print"/>
          <a:srcRect/>
          <a:stretch>
            <a:fillRect/>
          </a:stretch>
        </p:blipFill>
        <p:spPr bwMode="auto">
          <a:xfrm>
            <a:off x="5607050" y="609600"/>
            <a:ext cx="4451350" cy="6400800"/>
          </a:xfrm>
          <a:prstGeom prst="rect">
            <a:avLst/>
          </a:prstGeom>
          <a:noFill/>
        </p:spPr>
      </p:pic>
      <p:sp>
        <p:nvSpPr>
          <p:cNvPr id="20488" name="Rectangle 1032"/>
          <p:cNvSpPr>
            <a:spLocks noChangeArrowheads="1"/>
          </p:cNvSpPr>
          <p:nvPr/>
        </p:nvSpPr>
        <p:spPr bwMode="auto">
          <a:xfrm>
            <a:off x="0" y="2011363"/>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20489" name="Text Box 1033"/>
          <p:cNvSpPr txBox="1">
            <a:spLocks noChangeArrowheads="1"/>
          </p:cNvSpPr>
          <p:nvPr/>
        </p:nvSpPr>
        <p:spPr bwMode="auto">
          <a:xfrm>
            <a:off x="152400" y="2224088"/>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sp>
        <p:nvSpPr>
          <p:cNvPr id="20490" name="Text Box 1034"/>
          <p:cNvSpPr txBox="1">
            <a:spLocks noChangeArrowheads="1"/>
          </p:cNvSpPr>
          <p:nvPr/>
        </p:nvSpPr>
        <p:spPr bwMode="auto">
          <a:xfrm>
            <a:off x="152400" y="3317875"/>
            <a:ext cx="5105400" cy="2016125"/>
          </a:xfrm>
          <a:prstGeom prst="rect">
            <a:avLst/>
          </a:prstGeom>
          <a:noFill/>
          <a:ln w="9525">
            <a:noFill/>
            <a:miter lim="800000"/>
            <a:headEnd/>
            <a:tailEnd/>
          </a:ln>
          <a:effectLst/>
        </p:spPr>
        <p:txBody>
          <a:bodyPr>
            <a:spAutoFit/>
          </a:bodyPr>
          <a:lstStyle/>
          <a:p>
            <a:pPr>
              <a:spcBef>
                <a:spcPct val="50000"/>
              </a:spcBef>
            </a:pPr>
            <a:r>
              <a:rPr lang="en-US" sz="2000" b="1">
                <a:solidFill>
                  <a:srgbClr val="A3753D"/>
                </a:solidFill>
              </a:rPr>
              <a:t>Concept Statement</a:t>
            </a:r>
          </a:p>
          <a:p>
            <a:pPr>
              <a:spcBef>
                <a:spcPct val="50000"/>
              </a:spcBef>
            </a:pPr>
            <a:endParaRPr lang="en-US" b="1">
              <a:solidFill>
                <a:srgbClr val="85793D"/>
              </a:solidFill>
            </a:endParaRPr>
          </a:p>
          <a:p>
            <a:pPr>
              <a:spcBef>
                <a:spcPct val="50000"/>
              </a:spcBef>
            </a:pPr>
            <a:r>
              <a:rPr lang="en-US" sz="1600">
                <a:solidFill>
                  <a:srgbClr val="DEC79A"/>
                </a:solidFill>
                <a:cs typeface="Times New Roman" charset="0"/>
              </a:rPr>
              <a:t>The Scottsdale Senior Center at Granite Reef was designed and built to artfully meld a comfortable and inviting setting with modern technology and design so as to create an environmentally-conscious solution of enduring value.</a:t>
            </a:r>
            <a:r>
              <a:rPr lang="en-US" sz="1600">
                <a:solidFill>
                  <a:srgbClr val="DEC79A"/>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Site-Plan_Final"/>
          <p:cNvPicPr>
            <a:picLocks noChangeAspect="1" noChangeArrowheads="1"/>
          </p:cNvPicPr>
          <p:nvPr/>
        </p:nvPicPr>
        <p:blipFill>
          <a:blip r:embed="rId2" cstate="print"/>
          <a:srcRect/>
          <a:stretch>
            <a:fillRect/>
          </a:stretch>
        </p:blipFill>
        <p:spPr bwMode="auto">
          <a:xfrm>
            <a:off x="0" y="44450"/>
            <a:ext cx="10058400" cy="6813550"/>
          </a:xfrm>
          <a:prstGeom prst="rect">
            <a:avLst/>
          </a:prstGeom>
          <a:noFill/>
        </p:spPr>
      </p:pic>
      <p:sp>
        <p:nvSpPr>
          <p:cNvPr id="21509" name="Rectangle 5"/>
          <p:cNvSpPr>
            <a:spLocks noChangeArrowheads="1"/>
          </p:cNvSpPr>
          <p:nvPr/>
        </p:nvSpPr>
        <p:spPr bwMode="auto">
          <a:xfrm>
            <a:off x="5943600" y="7254875"/>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21506" name="Rectangle 2"/>
          <p:cNvSpPr>
            <a:spLocks noChangeArrowheads="1"/>
          </p:cNvSpPr>
          <p:nvPr/>
        </p:nvSpPr>
        <p:spPr bwMode="auto">
          <a:xfrm>
            <a:off x="4937125" y="3467100"/>
            <a:ext cx="184150" cy="838200"/>
          </a:xfrm>
          <a:prstGeom prst="rect">
            <a:avLst/>
          </a:prstGeom>
          <a:noFill/>
          <a:ln w="9525">
            <a:noFill/>
            <a:miter lim="800000"/>
            <a:headEnd/>
            <a:tailEnd/>
          </a:ln>
          <a:effectLst/>
        </p:spPr>
        <p:txBody>
          <a:bodyPr wrap="none">
            <a:spAutoFit/>
          </a:bodyPr>
          <a:lstStyle/>
          <a:p>
            <a:endParaRPr lang="en-US" sz="4900">
              <a:solidFill>
                <a:schemeClr val="tx2"/>
              </a:solidFill>
            </a:endParaRPr>
          </a:p>
        </p:txBody>
      </p:sp>
      <p:sp>
        <p:nvSpPr>
          <p:cNvPr id="21510" name="Text Box 6"/>
          <p:cNvSpPr txBox="1">
            <a:spLocks noChangeArrowheads="1"/>
          </p:cNvSpPr>
          <p:nvPr/>
        </p:nvSpPr>
        <p:spPr bwMode="auto">
          <a:xfrm>
            <a:off x="6019800" y="7467600"/>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sp>
        <p:nvSpPr>
          <p:cNvPr id="21516" name="Text Box 12"/>
          <p:cNvSpPr txBox="1">
            <a:spLocks noChangeArrowheads="1"/>
          </p:cNvSpPr>
          <p:nvPr/>
        </p:nvSpPr>
        <p:spPr bwMode="auto">
          <a:xfrm>
            <a:off x="76200" y="109538"/>
            <a:ext cx="2133600" cy="2557462"/>
          </a:xfrm>
          <a:prstGeom prst="rect">
            <a:avLst/>
          </a:prstGeom>
          <a:noFill/>
          <a:ln w="9525">
            <a:noFill/>
            <a:miter lim="800000"/>
            <a:headEnd/>
            <a:tailEnd/>
          </a:ln>
          <a:effectLst/>
        </p:spPr>
        <p:txBody>
          <a:bodyPr>
            <a:spAutoFit/>
          </a:bodyPr>
          <a:lstStyle/>
          <a:p>
            <a:pPr>
              <a:spcBef>
                <a:spcPct val="50000"/>
              </a:spcBef>
            </a:pPr>
            <a:r>
              <a:rPr lang="en-US" b="1">
                <a:solidFill>
                  <a:srgbClr val="663300"/>
                </a:solidFill>
                <a:cs typeface="Arial" charset="0"/>
              </a:rPr>
              <a:t>Site Plan/ Context</a:t>
            </a:r>
            <a:endParaRPr lang="en-US" b="1">
              <a:solidFill>
                <a:srgbClr val="663300"/>
              </a:solidFill>
              <a:cs typeface="Times New Roman" charset="0"/>
            </a:endParaRPr>
          </a:p>
          <a:p>
            <a:pPr>
              <a:spcBef>
                <a:spcPct val="50000"/>
              </a:spcBef>
            </a:pPr>
            <a:r>
              <a:rPr lang="en-US">
                <a:solidFill>
                  <a:srgbClr val="663300"/>
                </a:solidFill>
                <a:cs typeface="Times New Roman" charset="0"/>
              </a:rPr>
              <a:t>The Senior Center is part of a 13-acre development that also includes 220 units of privately developed senior housing, a retail center and a community theater. The Senior Center’s site improvements included the development’s one-acre courtyard with its play courts, fountains and landscaped walks.</a:t>
            </a:r>
            <a:r>
              <a:rPr lang="en-US">
                <a:solidFill>
                  <a:srgbClr val="663300"/>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descr="Floor Plan_Final"/>
          <p:cNvPicPr>
            <a:picLocks noChangeAspect="1" noChangeArrowheads="1"/>
          </p:cNvPicPr>
          <p:nvPr/>
        </p:nvPicPr>
        <p:blipFill>
          <a:blip r:embed="rId2" cstate="print"/>
          <a:srcRect/>
          <a:stretch>
            <a:fillRect/>
          </a:stretch>
        </p:blipFill>
        <p:spPr bwMode="auto">
          <a:xfrm>
            <a:off x="0" y="152400"/>
            <a:ext cx="10058400" cy="6510338"/>
          </a:xfrm>
          <a:prstGeom prst="rect">
            <a:avLst/>
          </a:prstGeom>
          <a:noFill/>
        </p:spPr>
      </p:pic>
      <p:sp>
        <p:nvSpPr>
          <p:cNvPr id="22531" name="Rectangle 3"/>
          <p:cNvSpPr>
            <a:spLocks noChangeArrowheads="1"/>
          </p:cNvSpPr>
          <p:nvPr/>
        </p:nvSpPr>
        <p:spPr bwMode="auto">
          <a:xfrm>
            <a:off x="5943600" y="7254875"/>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22532" name="Text Box 4"/>
          <p:cNvSpPr txBox="1">
            <a:spLocks noChangeArrowheads="1"/>
          </p:cNvSpPr>
          <p:nvPr/>
        </p:nvSpPr>
        <p:spPr bwMode="auto">
          <a:xfrm>
            <a:off x="6019800" y="7467600"/>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sp>
        <p:nvSpPr>
          <p:cNvPr id="22540" name="Text Box 12"/>
          <p:cNvSpPr txBox="1">
            <a:spLocks noChangeArrowheads="1"/>
          </p:cNvSpPr>
          <p:nvPr/>
        </p:nvSpPr>
        <p:spPr bwMode="auto">
          <a:xfrm>
            <a:off x="152400" y="4824413"/>
            <a:ext cx="4267200" cy="1576387"/>
          </a:xfrm>
          <a:prstGeom prst="rect">
            <a:avLst/>
          </a:prstGeom>
          <a:noFill/>
          <a:ln w="9525">
            <a:noFill/>
            <a:miter lim="800000"/>
            <a:headEnd/>
            <a:tailEnd/>
          </a:ln>
          <a:effectLst/>
        </p:spPr>
        <p:txBody>
          <a:bodyPr>
            <a:spAutoFit/>
          </a:bodyPr>
          <a:lstStyle/>
          <a:p>
            <a:pPr>
              <a:spcBef>
                <a:spcPct val="50000"/>
              </a:spcBef>
            </a:pPr>
            <a:r>
              <a:rPr lang="en-US" b="1">
                <a:solidFill>
                  <a:srgbClr val="663300"/>
                </a:solidFill>
                <a:cs typeface="Arial" charset="0"/>
              </a:rPr>
              <a:t>Floor Plan</a:t>
            </a:r>
            <a:endParaRPr lang="en-US" b="1">
              <a:solidFill>
                <a:srgbClr val="663300"/>
              </a:solidFill>
              <a:cs typeface="Times New Roman" charset="0"/>
            </a:endParaRPr>
          </a:p>
          <a:p>
            <a:pPr>
              <a:lnSpc>
                <a:spcPct val="110000"/>
              </a:lnSpc>
              <a:spcBef>
                <a:spcPct val="50000"/>
              </a:spcBef>
            </a:pPr>
            <a:r>
              <a:rPr lang="en-US">
                <a:solidFill>
                  <a:srgbClr val="663300"/>
                </a:solidFill>
                <a:cs typeface="Times New Roman" charset="0"/>
              </a:rPr>
              <a:t>A host of functional and energy–friendly features are on display in the building’s floor plan. These include heavily insulated, mediated spaces (with few windows) at the west and east side of the building; a central utility core with its significant thermal mass; and clearstory-lined corridors oriented to optimize daylight while minimizing heat gain.</a:t>
            </a:r>
            <a:r>
              <a:rPr lang="en-US">
                <a:solidFill>
                  <a:srgbClr val="663300"/>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26" descr="Sections"/>
          <p:cNvPicPr>
            <a:picLocks noChangeAspect="1" noChangeArrowheads="1"/>
          </p:cNvPicPr>
          <p:nvPr/>
        </p:nvPicPr>
        <p:blipFill>
          <a:blip r:embed="rId2" cstate="print"/>
          <a:srcRect/>
          <a:stretch>
            <a:fillRect/>
          </a:stretch>
        </p:blipFill>
        <p:spPr bwMode="auto">
          <a:xfrm>
            <a:off x="0" y="0"/>
            <a:ext cx="10134600" cy="4986338"/>
          </a:xfrm>
          <a:prstGeom prst="rect">
            <a:avLst/>
          </a:prstGeom>
          <a:noFill/>
        </p:spPr>
      </p:pic>
      <p:sp>
        <p:nvSpPr>
          <p:cNvPr id="23556" name="Rectangle 1028"/>
          <p:cNvSpPr>
            <a:spLocks noChangeArrowheads="1"/>
          </p:cNvSpPr>
          <p:nvPr/>
        </p:nvSpPr>
        <p:spPr bwMode="auto">
          <a:xfrm>
            <a:off x="0" y="5578475"/>
            <a:ext cx="45720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23557" name="Text Box 1029"/>
          <p:cNvSpPr txBox="1">
            <a:spLocks noChangeArrowheads="1"/>
          </p:cNvSpPr>
          <p:nvPr/>
        </p:nvSpPr>
        <p:spPr bwMode="auto">
          <a:xfrm>
            <a:off x="533400" y="5791200"/>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sp>
        <p:nvSpPr>
          <p:cNvPr id="23558" name="Text Box 1030"/>
          <p:cNvSpPr txBox="1">
            <a:spLocks noChangeArrowheads="1"/>
          </p:cNvSpPr>
          <p:nvPr/>
        </p:nvSpPr>
        <p:spPr bwMode="auto">
          <a:xfrm>
            <a:off x="533400" y="6248400"/>
            <a:ext cx="8305800" cy="914400"/>
          </a:xfrm>
          <a:prstGeom prst="rect">
            <a:avLst/>
          </a:prstGeom>
          <a:noFill/>
          <a:ln w="9525">
            <a:noFill/>
            <a:miter lim="800000"/>
            <a:headEnd/>
            <a:tailEnd/>
          </a:ln>
          <a:effectLst/>
        </p:spPr>
        <p:txBody>
          <a:bodyPr>
            <a:spAutoFit/>
          </a:bodyPr>
          <a:lstStyle/>
          <a:p>
            <a:pPr>
              <a:spcBef>
                <a:spcPct val="50000"/>
              </a:spcBef>
            </a:pPr>
            <a:r>
              <a:rPr lang="en-US" b="1">
                <a:solidFill>
                  <a:srgbClr val="DEC79A"/>
                </a:solidFill>
                <a:cs typeface="Arial" charset="0"/>
              </a:rPr>
              <a:t>Sections</a:t>
            </a:r>
            <a:endParaRPr lang="en-US" b="1">
              <a:solidFill>
                <a:srgbClr val="DEC79A"/>
              </a:solidFill>
              <a:cs typeface="Times New Roman" charset="0"/>
            </a:endParaRPr>
          </a:p>
          <a:p>
            <a:pPr>
              <a:spcBef>
                <a:spcPct val="50000"/>
              </a:spcBef>
            </a:pPr>
            <a:r>
              <a:rPr lang="en-US">
                <a:solidFill>
                  <a:srgbClr val="DEC79A"/>
                </a:solidFill>
                <a:cs typeface="Times New Roman" charset="0"/>
              </a:rPr>
              <a:t>With Single –family homes opposite the center’s northern boundary the building is arranged so that its more modest activity spaces and offices are aligned on the building’s northern edge, respecting its residential neighbors. Clearstory windows introduce daylight throughout the facility. Solar panels provide significant power for the operation of the building.</a:t>
            </a:r>
            <a:r>
              <a:rPr lang="en-US" sz="1000">
                <a:solidFill>
                  <a:schemeClr val="folHlink"/>
                </a:solidFill>
                <a:cs typeface="Arial" charset="0"/>
              </a:rPr>
              <a:t> </a:t>
            </a:r>
          </a:p>
        </p:txBody>
      </p:sp>
      <p:sp>
        <p:nvSpPr>
          <p:cNvPr id="23560" name="Rectangle 1032"/>
          <p:cNvSpPr>
            <a:spLocks noChangeArrowheads="1"/>
          </p:cNvSpPr>
          <p:nvPr/>
        </p:nvSpPr>
        <p:spPr bwMode="auto">
          <a:xfrm>
            <a:off x="609600" y="2209800"/>
            <a:ext cx="6858000" cy="228600"/>
          </a:xfrm>
          <a:prstGeom prst="rect">
            <a:avLst/>
          </a:prstGeom>
          <a:solidFill>
            <a:srgbClr val="EAEAEA">
              <a:alpha val="50000"/>
            </a:srgbClr>
          </a:solidFill>
          <a:ln w="9525">
            <a:noFill/>
            <a:miter lim="800000"/>
            <a:headEnd/>
            <a:tailEnd/>
          </a:ln>
          <a:effectLst/>
        </p:spPr>
        <p:txBody>
          <a:bodyPr wrap="none" anchor="ctr"/>
          <a:lstStyle/>
          <a:p>
            <a:endParaRPr lang="en-US"/>
          </a:p>
        </p:txBody>
      </p:sp>
      <p:sp>
        <p:nvSpPr>
          <p:cNvPr id="23561" name="Rectangle 1033"/>
          <p:cNvSpPr>
            <a:spLocks noChangeArrowheads="1"/>
          </p:cNvSpPr>
          <p:nvPr/>
        </p:nvSpPr>
        <p:spPr bwMode="auto">
          <a:xfrm>
            <a:off x="533400" y="4419600"/>
            <a:ext cx="8610600" cy="228600"/>
          </a:xfrm>
          <a:prstGeom prst="rect">
            <a:avLst/>
          </a:prstGeom>
          <a:solidFill>
            <a:srgbClr val="EAEAEA">
              <a:alpha val="50000"/>
            </a:srgbClr>
          </a:solidFill>
          <a:ln w="9525">
            <a:noFill/>
            <a:miter lim="800000"/>
            <a:headEnd/>
            <a:tailEnd/>
          </a:ln>
          <a:effec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5943600" y="6121400"/>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2052" name="Text Box 4"/>
          <p:cNvSpPr txBox="1">
            <a:spLocks noChangeArrowheads="1"/>
          </p:cNvSpPr>
          <p:nvPr/>
        </p:nvSpPr>
        <p:spPr bwMode="auto">
          <a:xfrm>
            <a:off x="6019800" y="6334125"/>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sp>
        <p:nvSpPr>
          <p:cNvPr id="2054" name="Text Box 6"/>
          <p:cNvSpPr txBox="1">
            <a:spLocks noChangeArrowheads="1"/>
          </p:cNvSpPr>
          <p:nvPr/>
        </p:nvSpPr>
        <p:spPr bwMode="auto">
          <a:xfrm>
            <a:off x="6400800" y="0"/>
            <a:ext cx="3657600" cy="274638"/>
          </a:xfrm>
          <a:prstGeom prst="rect">
            <a:avLst/>
          </a:prstGeom>
          <a:noFill/>
          <a:ln w="9525">
            <a:noFill/>
            <a:miter lim="800000"/>
            <a:headEnd/>
            <a:tailEnd/>
          </a:ln>
          <a:effectLst/>
        </p:spPr>
        <p:txBody>
          <a:bodyPr>
            <a:spAutoFit/>
          </a:bodyPr>
          <a:lstStyle/>
          <a:p>
            <a:pPr>
              <a:spcBef>
                <a:spcPct val="50000"/>
              </a:spcBef>
            </a:pPr>
            <a:endParaRPr lang="en-US"/>
          </a:p>
        </p:txBody>
      </p:sp>
      <p:pic>
        <p:nvPicPr>
          <p:cNvPr id="2056" name="Picture 8" descr="01_SrCtr_12839"/>
          <p:cNvPicPr>
            <a:picLocks noChangeAspect="1" noChangeArrowheads="1"/>
          </p:cNvPicPr>
          <p:nvPr/>
        </p:nvPicPr>
        <p:blipFill>
          <a:blip r:embed="rId2" cstate="print"/>
          <a:srcRect/>
          <a:stretch>
            <a:fillRect/>
          </a:stretch>
        </p:blipFill>
        <p:spPr bwMode="auto">
          <a:xfrm>
            <a:off x="114300" y="762000"/>
            <a:ext cx="9867900" cy="4714875"/>
          </a:xfrm>
          <a:prstGeom prst="rect">
            <a:avLst/>
          </a:prstGeom>
          <a:noFill/>
        </p:spPr>
      </p:pic>
      <p:sp>
        <p:nvSpPr>
          <p:cNvPr id="2057" name="Text Box 9"/>
          <p:cNvSpPr txBox="1">
            <a:spLocks noChangeArrowheads="1"/>
          </p:cNvSpPr>
          <p:nvPr/>
        </p:nvSpPr>
        <p:spPr bwMode="auto">
          <a:xfrm>
            <a:off x="5943600" y="6858000"/>
            <a:ext cx="3962400" cy="457200"/>
          </a:xfrm>
          <a:prstGeom prst="rect">
            <a:avLst/>
          </a:prstGeom>
          <a:noFill/>
          <a:ln w="9525">
            <a:noFill/>
            <a:miter lim="800000"/>
            <a:headEnd/>
            <a:tailEnd/>
          </a:ln>
          <a:effectLst/>
        </p:spPr>
        <p:txBody>
          <a:bodyPr>
            <a:spAutoFit/>
          </a:bodyPr>
          <a:lstStyle/>
          <a:p>
            <a:pPr>
              <a:spcBef>
                <a:spcPct val="50000"/>
              </a:spcBef>
            </a:pPr>
            <a:r>
              <a:rPr lang="en-US">
                <a:solidFill>
                  <a:srgbClr val="DEC79A"/>
                </a:solidFill>
                <a:cs typeface="Arial" charset="0"/>
              </a:rPr>
              <a:t>View west from street –  The facility will be one of the first LEED </a:t>
            </a:r>
            <a:r>
              <a:rPr lang="en-US" baseline="30000">
                <a:solidFill>
                  <a:srgbClr val="DEC79A"/>
                </a:solidFill>
                <a:cs typeface="Arial" charset="0"/>
              </a:rPr>
              <a:t>TM </a:t>
            </a:r>
            <a:r>
              <a:rPr lang="en-US">
                <a:solidFill>
                  <a:srgbClr val="DEC79A"/>
                </a:solidFill>
                <a:cs typeface="Arial" charset="0"/>
              </a:rPr>
              <a:t>Gold Certified buildings in Arizona</a:t>
            </a:r>
            <a:endParaRPr lang="en-US">
              <a:solidFill>
                <a:srgbClr val="DEC79A"/>
              </a:solidFill>
              <a:cs typeface="Times New Roman"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Rectangle 17"/>
          <p:cNvSpPr>
            <a:spLocks noChangeArrowheads="1"/>
          </p:cNvSpPr>
          <p:nvPr/>
        </p:nvSpPr>
        <p:spPr bwMode="auto">
          <a:xfrm>
            <a:off x="457200" y="6477000"/>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3090" name="Text Box 18"/>
          <p:cNvSpPr txBox="1">
            <a:spLocks noChangeArrowheads="1"/>
          </p:cNvSpPr>
          <p:nvPr/>
        </p:nvSpPr>
        <p:spPr bwMode="auto">
          <a:xfrm>
            <a:off x="533400" y="6629400"/>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pic>
        <p:nvPicPr>
          <p:cNvPr id="3091" name="Picture 19" descr="02_SrCtr_2872b"/>
          <p:cNvPicPr>
            <a:picLocks noChangeAspect="1" noChangeArrowheads="1"/>
          </p:cNvPicPr>
          <p:nvPr/>
        </p:nvPicPr>
        <p:blipFill>
          <a:blip r:embed="rId2" cstate="print"/>
          <a:srcRect/>
          <a:stretch>
            <a:fillRect/>
          </a:stretch>
        </p:blipFill>
        <p:spPr bwMode="auto">
          <a:xfrm>
            <a:off x="457200" y="639763"/>
            <a:ext cx="8534400" cy="5907087"/>
          </a:xfrm>
          <a:prstGeom prst="rect">
            <a:avLst/>
          </a:prstGeom>
          <a:noFill/>
        </p:spPr>
      </p:pic>
      <p:sp>
        <p:nvSpPr>
          <p:cNvPr id="3093" name="Text Box 21"/>
          <p:cNvSpPr txBox="1">
            <a:spLocks noChangeArrowheads="1"/>
          </p:cNvSpPr>
          <p:nvPr/>
        </p:nvSpPr>
        <p:spPr bwMode="auto">
          <a:xfrm>
            <a:off x="533400" y="7056438"/>
            <a:ext cx="6781800" cy="457200"/>
          </a:xfrm>
          <a:prstGeom prst="rect">
            <a:avLst/>
          </a:prstGeom>
          <a:noFill/>
          <a:ln w="9525">
            <a:noFill/>
            <a:miter lim="800000"/>
            <a:headEnd/>
            <a:tailEnd/>
          </a:ln>
          <a:effectLst/>
        </p:spPr>
        <p:txBody>
          <a:bodyPr>
            <a:spAutoFit/>
          </a:bodyPr>
          <a:lstStyle/>
          <a:p>
            <a:pPr>
              <a:spcBef>
                <a:spcPct val="50000"/>
              </a:spcBef>
            </a:pPr>
            <a:r>
              <a:rPr lang="en-US">
                <a:solidFill>
                  <a:srgbClr val="DEC79A"/>
                </a:solidFill>
                <a:cs typeface="Arial" charset="0"/>
              </a:rPr>
              <a:t>View southwest - The sweeping, brick volume at the center of the building serves as a defining element and provides thermal mass that maintains temperatures within the human comfort range.</a:t>
            </a:r>
            <a:r>
              <a:rPr lang="en-US">
                <a:solidFill>
                  <a:schemeClr val="bg2"/>
                </a:solidFill>
                <a:cs typeface="Arial"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Rectangle 12"/>
          <p:cNvSpPr>
            <a:spLocks noChangeArrowheads="1"/>
          </p:cNvSpPr>
          <p:nvPr/>
        </p:nvSpPr>
        <p:spPr bwMode="auto">
          <a:xfrm>
            <a:off x="5943600" y="5426075"/>
            <a:ext cx="4114800" cy="517525"/>
          </a:xfrm>
          <a:prstGeom prst="rect">
            <a:avLst/>
          </a:prstGeom>
          <a:gradFill rotWithShape="0">
            <a:gsLst>
              <a:gs pos="0">
                <a:srgbClr val="3E3D1E"/>
              </a:gs>
              <a:gs pos="100000">
                <a:srgbClr val="3E3D1E">
                  <a:gamma/>
                  <a:shade val="36471"/>
                  <a:invGamma/>
                </a:srgbClr>
              </a:gs>
            </a:gsLst>
            <a:path path="rect">
              <a:fillToRect t="100000" r="100000"/>
            </a:path>
          </a:gradFill>
          <a:ln w="9525">
            <a:solidFill>
              <a:schemeClr val="tx1"/>
            </a:solidFill>
            <a:miter lim="800000"/>
            <a:headEnd/>
            <a:tailEnd/>
          </a:ln>
          <a:effectLst/>
        </p:spPr>
        <p:txBody>
          <a:bodyPr wrap="none" anchor="ctr"/>
          <a:lstStyle/>
          <a:p>
            <a:endParaRPr lang="en-US"/>
          </a:p>
        </p:txBody>
      </p:sp>
      <p:sp>
        <p:nvSpPr>
          <p:cNvPr id="4109" name="Text Box 13"/>
          <p:cNvSpPr txBox="1">
            <a:spLocks noChangeArrowheads="1"/>
          </p:cNvSpPr>
          <p:nvPr/>
        </p:nvSpPr>
        <p:spPr bwMode="auto">
          <a:xfrm>
            <a:off x="6019800" y="5638800"/>
            <a:ext cx="4038600" cy="304800"/>
          </a:xfrm>
          <a:prstGeom prst="rect">
            <a:avLst/>
          </a:prstGeom>
          <a:noFill/>
          <a:ln w="9525">
            <a:noFill/>
            <a:miter lim="800000"/>
            <a:headEnd/>
            <a:tailEnd/>
          </a:ln>
          <a:effectLst/>
        </p:spPr>
        <p:txBody>
          <a:bodyPr>
            <a:spAutoFit/>
          </a:bodyPr>
          <a:lstStyle/>
          <a:p>
            <a:pPr>
              <a:spcBef>
                <a:spcPct val="50000"/>
              </a:spcBef>
            </a:pPr>
            <a:r>
              <a:rPr lang="en-US" sz="1400">
                <a:solidFill>
                  <a:srgbClr val="DEC79A"/>
                </a:solidFill>
              </a:rPr>
              <a:t>City of Scottsdale Senior Center at Granite Reef</a:t>
            </a:r>
          </a:p>
        </p:txBody>
      </p:sp>
      <p:pic>
        <p:nvPicPr>
          <p:cNvPr id="4110" name="Picture 14" descr="03-1_SrCtr_2976"/>
          <p:cNvPicPr>
            <a:picLocks noChangeAspect="1" noChangeArrowheads="1"/>
          </p:cNvPicPr>
          <p:nvPr/>
        </p:nvPicPr>
        <p:blipFill>
          <a:blip r:embed="rId2" cstate="print"/>
          <a:srcRect/>
          <a:stretch>
            <a:fillRect/>
          </a:stretch>
        </p:blipFill>
        <p:spPr bwMode="auto">
          <a:xfrm>
            <a:off x="5943600" y="496888"/>
            <a:ext cx="3727450" cy="4905375"/>
          </a:xfrm>
          <a:prstGeom prst="rect">
            <a:avLst/>
          </a:prstGeom>
          <a:noFill/>
        </p:spPr>
      </p:pic>
      <p:pic>
        <p:nvPicPr>
          <p:cNvPr id="4111" name="Picture 15" descr="03-2_SrCtr_3190"/>
          <p:cNvPicPr>
            <a:picLocks noChangeAspect="1" noChangeArrowheads="1"/>
          </p:cNvPicPr>
          <p:nvPr/>
        </p:nvPicPr>
        <p:blipFill>
          <a:blip r:embed="rId3" cstate="print"/>
          <a:srcRect/>
          <a:stretch>
            <a:fillRect/>
          </a:stretch>
        </p:blipFill>
        <p:spPr bwMode="auto">
          <a:xfrm>
            <a:off x="228600" y="228600"/>
            <a:ext cx="4545013" cy="6400800"/>
          </a:xfrm>
          <a:prstGeom prst="rect">
            <a:avLst/>
          </a:prstGeom>
          <a:noFill/>
        </p:spPr>
      </p:pic>
      <p:sp>
        <p:nvSpPr>
          <p:cNvPr id="4113" name="Text Box 17"/>
          <p:cNvSpPr txBox="1">
            <a:spLocks noChangeArrowheads="1"/>
          </p:cNvSpPr>
          <p:nvPr/>
        </p:nvSpPr>
        <p:spPr bwMode="auto">
          <a:xfrm>
            <a:off x="5943600" y="6065838"/>
            <a:ext cx="4114800" cy="639762"/>
          </a:xfrm>
          <a:prstGeom prst="rect">
            <a:avLst/>
          </a:prstGeom>
          <a:noFill/>
          <a:ln w="9525">
            <a:noFill/>
            <a:miter lim="800000"/>
            <a:headEnd/>
            <a:tailEnd/>
          </a:ln>
          <a:effectLst/>
        </p:spPr>
        <p:txBody>
          <a:bodyPr>
            <a:spAutoFit/>
          </a:bodyPr>
          <a:lstStyle/>
          <a:p>
            <a:pPr>
              <a:spcBef>
                <a:spcPct val="50000"/>
              </a:spcBef>
            </a:pPr>
            <a:r>
              <a:rPr lang="en-US">
                <a:solidFill>
                  <a:srgbClr val="DEC79A"/>
                </a:solidFill>
                <a:cs typeface="Arial" charset="0"/>
              </a:rPr>
              <a:t>View west at Lobby and Patio - Through passive and active solar design along with high efficiency HVAC systems, energy usage is reduced by 282,000 kWh/year.</a:t>
            </a:r>
            <a:r>
              <a:rPr lang="en-US">
                <a:solidFill>
                  <a:schemeClr val="folHlink"/>
                </a:solidFill>
                <a:cs typeface="Arial" charset="0"/>
              </a:rPr>
              <a:t>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776</Words>
  <Application>Microsoft PowerPoint</Application>
  <PresentationFormat>Custom</PresentationFormat>
  <Paragraphs>61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Times New Roman</vt:lpstr>
      <vt:lpstr>Arial</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gla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Raymond Rankin</cp:lastModifiedBy>
  <cp:revision>43</cp:revision>
  <dcterms:created xsi:type="dcterms:W3CDTF">2006-07-27T23:18:08Z</dcterms:created>
  <dcterms:modified xsi:type="dcterms:W3CDTF">2013-12-17T02:07:57Z</dcterms:modified>
</cp:coreProperties>
</file>